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15"/>
  </p:notesMasterIdLst>
  <p:sldIdLst>
    <p:sldId id="923" r:id="rId2"/>
    <p:sldId id="924" r:id="rId3"/>
    <p:sldId id="925" r:id="rId4"/>
    <p:sldId id="935" r:id="rId5"/>
    <p:sldId id="939" r:id="rId6"/>
    <p:sldId id="936" r:id="rId7"/>
    <p:sldId id="937" r:id="rId8"/>
    <p:sldId id="938" r:id="rId9"/>
    <p:sldId id="902" r:id="rId10"/>
    <p:sldId id="926" r:id="rId11"/>
    <p:sldId id="931" r:id="rId12"/>
    <p:sldId id="932" r:id="rId13"/>
    <p:sldId id="93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C0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37" autoAdjust="0"/>
    <p:restoredTop sz="94828" autoAdjust="0"/>
  </p:normalViewPr>
  <p:slideViewPr>
    <p:cSldViewPr snapToGrid="0">
      <p:cViewPr>
        <p:scale>
          <a:sx n="62" d="100"/>
          <a:sy n="62" d="100"/>
        </p:scale>
        <p:origin x="-126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78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Calibri" charset="0"/>
              </a:defRPr>
            </a:lvl1pPr>
          </a:lstStyle>
          <a:p>
            <a:fld id="{08FD0FD2-0741-DF4D-AA5B-E0E311A4522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55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/>
        <a:ea typeface="Arial" charset="0"/>
        <a:cs typeface="Calibri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/>
        <a:ea typeface="Calibri"/>
        <a:cs typeface="Calibri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/>
        <a:ea typeface="Calibri"/>
        <a:cs typeface="Calibri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/>
        <a:ea typeface="Calibri"/>
        <a:cs typeface="Calibri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/>
        <a:ea typeface="Calibri"/>
        <a:cs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Название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6BA4B3-18CE-344F-B460-B97B15A01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D0D0-4C84-A14E-B758-96CCAD0BC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EFBD0D0-4C84-A14E-B758-96CCAD0BC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F7BB45-19AE-CE4A-9FE0-E6C1F1BFEA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32E01BF-B181-F648-859C-5E506C4A57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7963356-27F0-3F40-A580-7CD3C8E17C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FFF952C-4D87-174F-BE23-5A382893DB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83A1E3-1724-9C4F-B470-8A8938281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FBD0D0-4C84-A14E-B758-96CCAD0BC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A75227-D199-D942-B9CA-5934402B4F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9AC58D7-30BC-214B-9E43-577365A705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Чтобы добавить рисунок, перетащите его на заполнитель или щелкните значок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EFBD0D0-4C84-A14E-B758-96CCAD0BC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53840"/>
            <a:ext cx="9144000" cy="20277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«Мы работаем не для молодежи, </a:t>
            </a:r>
            <a:br>
              <a:rPr lang="ru-RU" sz="2800" b="1" dirty="0" smtClean="0"/>
            </a:br>
            <a:r>
              <a:rPr lang="ru-RU" sz="2800" b="1" dirty="0" smtClean="0"/>
              <a:t>мы работаем вместе с молодежью»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Новые виртуальные версии методической работы 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И.Б.Михнова, директор Российской государственной библиотеки для молодежи, вице-президент, председатель секции по библиотечному обслуживанию молодежи, кандидат педагогических наук</a:t>
            </a:r>
            <a:endParaRPr lang="ru-RU" dirty="0"/>
          </a:p>
        </p:txBody>
      </p:sp>
      <p:pic>
        <p:nvPicPr>
          <p:cNvPr id="6" name="Изображение 1" descr="IMG_89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43" y="195192"/>
            <a:ext cx="5144866" cy="3858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932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Тестирование по результатам обучения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и </a:t>
            </a:r>
            <a:r>
              <a:rPr lang="ru-RU" sz="3200" dirty="0" smtClean="0"/>
              <a:t>получение электронного </a:t>
            </a:r>
            <a:r>
              <a:rPr lang="ru-RU" sz="3200" dirty="0" smtClean="0"/>
              <a:t>сертификата </a:t>
            </a:r>
            <a:br>
              <a:rPr lang="ru-RU" sz="3200" dirty="0" smtClean="0"/>
            </a:br>
            <a:r>
              <a:rPr lang="ru-RU" sz="3200" dirty="0" smtClean="0"/>
              <a:t>(при 75</a:t>
            </a:r>
            <a:r>
              <a:rPr lang="en-US" sz="3200" dirty="0" smtClean="0"/>
              <a:t>% </a:t>
            </a:r>
            <a:r>
              <a:rPr lang="ru-RU" sz="3200" dirty="0" smtClean="0"/>
              <a:t>правильных ответов)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34000" y="1493520"/>
            <a:ext cx="3810000" cy="5257800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ч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исло просмотров 1 занятия за период тестирования – 445 (всего – 5040)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риняли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участие в тестировании (за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25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дней)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– 1 115 чел.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олучили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сертификат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– 880 чел.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аксимальное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число попыток – 23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07" y="1691640"/>
            <a:ext cx="2989228" cy="3307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:\Documents and Settings\Zakharenko\Рабочий стол\ВК\Certificat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1429" y="2923988"/>
            <a:ext cx="2513012" cy="3555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292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Всероссийский конкурс короткометражных фильмов </a:t>
            </a:r>
            <a:br>
              <a:rPr lang="ru-RU" sz="2800" dirty="0" smtClean="0"/>
            </a:br>
            <a:r>
              <a:rPr lang="ru-RU" sz="2800" dirty="0" smtClean="0"/>
              <a:t>«Однажды в библиотеке» - на выходе: киноальманах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760" y="1631274"/>
            <a:ext cx="3655218" cy="2155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18" y="2742947"/>
            <a:ext cx="5064561" cy="2810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455920" y="3832357"/>
            <a:ext cx="3472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163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участника из более чем 60 городов России, а также из Донецкой Народной Республики, Украины, Эстонии. </a:t>
            </a:r>
          </a:p>
        </p:txBody>
      </p:sp>
    </p:spTree>
    <p:extLst>
      <p:ext uri="{BB962C8B-B14F-4D97-AF65-F5344CB8AC3E}">
        <p14:creationId xmlns:p14="http://schemas.microsoft.com/office/powerpoint/2010/main" val="95211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П</a:t>
            </a:r>
            <a:r>
              <a:rPr lang="ru-RU" sz="3200" dirty="0" smtClean="0"/>
              <a:t>олезные методические эффекты </a:t>
            </a:r>
            <a:br>
              <a:rPr lang="ru-RU" sz="3200" dirty="0" smtClean="0"/>
            </a:br>
            <a:r>
              <a:rPr lang="ru-RU" sz="3200" dirty="0" smtClean="0"/>
              <a:t>вирусной рекламы</a:t>
            </a:r>
            <a:endParaRPr lang="ru-RU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4857" y="1607819"/>
            <a:ext cx="3297819" cy="2247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477" y="3032760"/>
            <a:ext cx="5415074" cy="3697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848707" y="4113490"/>
            <a:ext cx="31539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Видеосюжет «Один день из жизни библиотекаря» 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в. 20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тыс. просмотров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06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sz="3200" dirty="0" smtClean="0"/>
              <a:t>СПАСИБО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8336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Виртуальные каналы методического взаимодействия </a:t>
            </a:r>
            <a:br>
              <a:rPr lang="ru-RU" sz="3200" dirty="0" smtClean="0"/>
            </a:br>
            <a:r>
              <a:rPr lang="ru-RU" sz="3200" dirty="0" smtClean="0"/>
              <a:t>с библиотеками, работающими с молодежью</a:t>
            </a:r>
            <a:endParaRPr lang="ru-RU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241" y="1728546"/>
            <a:ext cx="2914390" cy="1517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02" y="1560906"/>
            <a:ext cx="5112438" cy="2904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173" y="2778072"/>
            <a:ext cx="2904943" cy="1422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963" y="3932611"/>
            <a:ext cx="2966946" cy="1870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347" y="4566618"/>
            <a:ext cx="2133893" cy="2119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107" y="4990984"/>
            <a:ext cx="1772509" cy="1695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921" y="4564616"/>
            <a:ext cx="2125979" cy="2123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037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Ежемесячная электронная библиотечная газета </a:t>
            </a:r>
            <a:br>
              <a:rPr lang="ru-RU" sz="2800" dirty="0" smtClean="0"/>
            </a:br>
            <a:r>
              <a:rPr lang="ru-RU" sz="2800" dirty="0" smtClean="0"/>
              <a:t>о молодежи и для молодежи ТЕРРИТОРИЯ </a:t>
            </a:r>
            <a:r>
              <a:rPr lang="en-US" sz="2800" dirty="0" smtClean="0"/>
              <a:t>L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0940" y="1653149"/>
            <a:ext cx="3983220" cy="5029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965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035531" cy="1219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Визуализация результатов внедрения новых подходов к организации и функционированию библиотечного пространства и предоставлению услуг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517" y="2606040"/>
            <a:ext cx="4531014" cy="2545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453" y="1828800"/>
            <a:ext cx="3899023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096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Киноальманах </a:t>
            </a:r>
            <a:r>
              <a:rPr lang="en-US" sz="2800" b="1" dirty="0" smtClean="0"/>
              <a:t>LIBRARY PLANET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dirty="0" smtClean="0"/>
              <a:t>Лучший зарубежный опыт обслуживания </a:t>
            </a:r>
            <a:r>
              <a:rPr lang="ru-RU" sz="2800" dirty="0" smtClean="0"/>
              <a:t>молодежи </a:t>
            </a:r>
            <a:br>
              <a:rPr lang="ru-RU" sz="2800" dirty="0" smtClean="0"/>
            </a:br>
            <a:r>
              <a:rPr lang="ru-RU" sz="2800" i="1" dirty="0" smtClean="0"/>
              <a:t>(Германия, Дания, Швеция, Польша, Финляндия, Норвегия)</a:t>
            </a:r>
            <a:endParaRPr lang="ru-RU" sz="2800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1724024"/>
            <a:ext cx="4105912" cy="482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450" y="1600199"/>
            <a:ext cx="3861429" cy="500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434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Межбиблиотечный методический </a:t>
            </a:r>
            <a:r>
              <a:rPr lang="ru-RU" sz="2800" dirty="0" err="1" smtClean="0"/>
              <a:t>вебинариум</a:t>
            </a:r>
            <a:r>
              <a:rPr lang="ru-RU" sz="2800" dirty="0" smtClean="0"/>
              <a:t>  «Успешные библиотечные программы для молодежи»</a:t>
            </a:r>
            <a:br>
              <a:rPr lang="ru-RU" sz="2800" dirty="0" smtClean="0"/>
            </a:br>
            <a:r>
              <a:rPr lang="ru-RU" sz="2800" dirty="0" smtClean="0"/>
              <a:t>2015 –  программы РГБМ 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903" y="2089785"/>
            <a:ext cx="5910292" cy="4069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982" y="2072640"/>
            <a:ext cx="2400952" cy="363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право 7"/>
          <p:cNvSpPr/>
          <p:nvPr/>
        </p:nvSpPr>
        <p:spPr>
          <a:xfrm rot="10800000">
            <a:off x="6272119" y="5674233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3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Межбиблиотечный методический </a:t>
            </a:r>
            <a:r>
              <a:rPr lang="ru-RU" sz="2800" dirty="0" err="1"/>
              <a:t>вебинариум</a:t>
            </a:r>
            <a:r>
              <a:rPr lang="ru-RU" sz="2800" dirty="0"/>
              <a:t>  «Успешные библиотечные программы для молодежи»</a:t>
            </a:r>
            <a:br>
              <a:rPr lang="ru-RU" sz="2800" dirty="0"/>
            </a:br>
            <a:r>
              <a:rPr lang="ru-RU" sz="2800" dirty="0" smtClean="0"/>
              <a:t>2016 </a:t>
            </a:r>
            <a:r>
              <a:rPr lang="ru-RU" sz="2800" dirty="0"/>
              <a:t>– </a:t>
            </a:r>
            <a:r>
              <a:rPr lang="ru-RU" sz="2800" dirty="0" smtClean="0"/>
              <a:t>программы региональных библиотек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1" y="1706880"/>
            <a:ext cx="6890650" cy="4748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703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Библиографические среды с Валерием Бондаренко «Молодежь в литературе </a:t>
            </a:r>
            <a:r>
              <a:rPr lang="en-US" sz="2800" dirty="0" smtClean="0"/>
              <a:t>XX-XXI</a:t>
            </a:r>
            <a:r>
              <a:rPr lang="ru-RU" sz="2800" dirty="0" smtClean="0"/>
              <a:t> вв.»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096" y="1843336"/>
            <a:ext cx="6103695" cy="4039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356" y="2011680"/>
            <a:ext cx="2229612" cy="3185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 rot="10800000">
            <a:off x="6566891" y="5262372"/>
            <a:ext cx="76204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02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27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Открытая авторская онлайн школа </a:t>
            </a:r>
            <a:br>
              <a:rPr lang="ru-RU" sz="3200" dirty="0" smtClean="0"/>
            </a:br>
            <a:r>
              <a:rPr lang="ru-RU" sz="3200" dirty="0" smtClean="0"/>
              <a:t>«Эффективная библиотека» 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(9 занятий – 20 000 просмотров)</a:t>
            </a:r>
            <a:endParaRPr lang="ru-RU" sz="3200" dirty="0"/>
          </a:p>
        </p:txBody>
      </p:sp>
      <p:pic>
        <p:nvPicPr>
          <p:cNvPr id="4" name="Изображение 3" descr="11080514_668751759913762_7873375007400788337_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311" y="1603419"/>
            <a:ext cx="2578778" cy="1934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13" y="2316480"/>
            <a:ext cx="5129106" cy="3550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532120" y="3750863"/>
            <a:ext cx="3611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13 октября 2016 г. – презентация практического пособия: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Михнова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И.Б.,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Пурник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А.А.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ЭФФЕКТИВНАЯ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БИБЛИОТЕКА,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Или как обустроить библиотеку и сделать ее нужной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людям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194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Бриз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Обычная.thmx</Template>
  <TotalTime>15711</TotalTime>
  <Words>202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Обычная</vt:lpstr>
      <vt:lpstr>«Мы работаем не для молодежи,  мы работаем вместе с молодежью»  Новые виртуальные версии методической работы  </vt:lpstr>
      <vt:lpstr>Виртуальные каналы методического взаимодействия  с библиотеками, работающими с молодежью</vt:lpstr>
      <vt:lpstr>Ежемесячная электронная библиотечная газета  о молодежи и для молодежи ТЕРРИТОРИЯ L</vt:lpstr>
      <vt:lpstr>Визуализация результатов внедрения новых подходов к организации и функционированию библиотечного пространства и предоставлению услуг</vt:lpstr>
      <vt:lpstr>Киноальманах LIBRARY PLANET Лучший зарубежный опыт обслуживания молодежи  (Германия, Дания, Швеция, Польша, Финляндия, Норвегия)</vt:lpstr>
      <vt:lpstr>Межбиблиотечный методический вебинариум  «Успешные библиотечные программы для молодежи» 2015 –  программы РГБМ </vt:lpstr>
      <vt:lpstr>Межбиблиотечный методический вебинариум  «Успешные библиотечные программы для молодежи» 2016 – программы региональных библиотек</vt:lpstr>
      <vt:lpstr>Библиографические среды с Валерием Бондаренко «Молодежь в литературе XX-XXI вв.»</vt:lpstr>
      <vt:lpstr>Открытая авторская онлайн школа  «Эффективная библиотека»   (9 занятий – 20 000 просмотров)</vt:lpstr>
      <vt:lpstr>Тестирование по результатам обучения  и получение электронного сертификата  (при 75% правильных ответов)</vt:lpstr>
      <vt:lpstr>Всероссийский конкурс короткометражных фильмов  «Однажды в библиотеке» - на выходе: киноальманах</vt:lpstr>
      <vt:lpstr>Полезные методические эффекты  вирусной рекламы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IBMikhnova</dc:creator>
  <cp:lastModifiedBy>IMikhnova</cp:lastModifiedBy>
  <cp:revision>488</cp:revision>
  <dcterms:created xsi:type="dcterms:W3CDTF">2011-04-24T07:44:08Z</dcterms:created>
  <dcterms:modified xsi:type="dcterms:W3CDTF">2016-06-08T10:40:10Z</dcterms:modified>
</cp:coreProperties>
</file>